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44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343" r:id="rId53"/>
    <p:sldId id="295" r:id="rId54"/>
    <p:sldId id="296" r:id="rId55"/>
    <p:sldId id="297" r:id="rId56"/>
    <p:sldId id="329" r:id="rId57"/>
    <p:sldId id="326" r:id="rId58"/>
    <p:sldId id="328" r:id="rId59"/>
    <p:sldId id="306" r:id="rId60"/>
    <p:sldId id="307" r:id="rId61"/>
    <p:sldId id="308" r:id="rId62"/>
    <p:sldId id="309" r:id="rId63"/>
    <p:sldId id="314" r:id="rId64"/>
    <p:sldId id="310" r:id="rId65"/>
    <p:sldId id="311" r:id="rId66"/>
    <p:sldId id="312" r:id="rId67"/>
    <p:sldId id="313" r:id="rId68"/>
    <p:sldId id="324" r:id="rId69"/>
    <p:sldId id="325" r:id="rId70"/>
    <p:sldId id="265" r:id="rId71"/>
    <p:sldId id="266" r:id="rId72"/>
    <p:sldId id="336" r:id="rId73"/>
    <p:sldId id="346" r:id="rId74"/>
    <p:sldId id="339" r:id="rId75"/>
    <p:sldId id="341" r:id="rId76"/>
    <p:sldId id="340" r:id="rId77"/>
    <p:sldId id="345" r:id="rId78"/>
    <p:sldId id="271" r:id="rId79"/>
    <p:sldId id="272" r:id="rId80"/>
    <p:sldId id="285" r:id="rId81"/>
    <p:sldId id="273" r:id="rId82"/>
    <p:sldId id="274" r:id="rId83"/>
    <p:sldId id="28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343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FF8C0D"/>
    <a:srgbClr val="89451F"/>
    <a:srgbClr val="AA402E"/>
    <a:srgbClr val="4A9C3C"/>
    <a:srgbClr val="33CC33"/>
    <a:srgbClr val="0066FF"/>
    <a:srgbClr val="CC5350"/>
    <a:srgbClr val="D98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>
        <p:scale>
          <a:sx n="125" d="100"/>
          <a:sy n="125" d="100"/>
        </p:scale>
        <p:origin x="366" y="-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0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Chairperson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Space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Under construction.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78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/>
              <a:t>- Phase 1 -</a:t>
            </a:r>
            <a:br>
              <a:rPr lang="en-US" altLang="zh-TW" sz="2400" dirty="0"/>
            </a:br>
            <a:r>
              <a:rPr lang="en-US" altLang="zh-TW" sz="2400" i="1" dirty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/>
              <a:t>- Phase 2 -</a:t>
            </a:r>
            <a:br>
              <a:rPr lang="en-US" altLang="zh-TW" sz="2400" dirty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Instruction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/>
              <a:t>Mission Alphabet</a:t>
            </a:r>
            <a:endParaRPr lang="en-US" altLang="zh-TW" dirty="0"/>
          </a:p>
          <a:p>
            <a:r>
              <a:rPr lang="en-US" altLang="zh-TW" dirty="0"/>
              <a:t>Mission Rules</a:t>
            </a:r>
          </a:p>
          <a:p>
            <a:r>
              <a:rPr lang="en-US" altLang="zh-TW" dirty="0"/>
              <a:t>Mission Graph</a:t>
            </a:r>
          </a:p>
          <a:p>
            <a:pPr lvl="1"/>
            <a:r>
              <a:rPr lang="en-US" altLang="zh-TW" dirty="0"/>
              <a:t>Rewrite System I</a:t>
            </a:r>
          </a:p>
          <a:p>
            <a:pPr lvl="1"/>
            <a:r>
              <a:rPr lang="en-US" altLang="zh-TW" dirty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Create 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/>
              <a:t>Voxel-based units</a:t>
            </a:r>
          </a:p>
          <a:p>
            <a:r>
              <a:rPr lang="en-US" altLang="zh-TW" dirty="0"/>
              <a:t>Decorations</a:t>
            </a:r>
          </a:p>
          <a:p>
            <a:r>
              <a:rPr lang="en-US" altLang="zh-TW" dirty="0"/>
              <a:t>Connections</a:t>
            </a:r>
          </a:p>
          <a:p>
            <a:pPr lvl="1"/>
            <a:r>
              <a:rPr lang="en-US" altLang="zh-TW" dirty="0"/>
              <a:t>Entrance</a:t>
            </a:r>
          </a:p>
          <a:p>
            <a:pPr lvl="1"/>
            <a:r>
              <a:rPr lang="en-US" altLang="zh-TW" dirty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None</a:t>
            </a:r>
            <a:r>
              <a:rPr lang="en-US" altLang="zh-TW" dirty="0"/>
              <a:t>,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92456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FindMatchs(TransToVFGraph(root))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RewriteSystem1(child)</a:t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br>
                        <a:rPr lang="en-US" altLang="zh-TW" sz="1400" i="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Random table</a:t>
            </a:r>
          </a:p>
          <a:p>
            <a:r>
              <a:rPr lang="en-US" altLang="zh-TW" dirty="0"/>
              <a:t>Original “0” value has transferred to “-1” means the rule is unlimited usage</a:t>
            </a:r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>
                <a:solidFill>
                  <a:schemeClr val="tx2"/>
                </a:solidFill>
              </a:rPr>
              <a:t>※ Limit of </a:t>
            </a:r>
            <a:r>
              <a:rPr lang="en-US" altLang="zh-TW" i="1" dirty="0">
                <a:solidFill>
                  <a:schemeClr val="tx2"/>
                </a:solidFill>
              </a:rPr>
              <a:t>Zero</a:t>
            </a:r>
            <a:r>
              <a:rPr lang="en-US" altLang="zh-TW" dirty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D98957F-FA2A-4DFD-946A-1A9E0CB2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42" y="3375399"/>
            <a:ext cx="457240" cy="45724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BE8B52E-AF3A-4C6E-9FEC-80F07008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42" y="3360158"/>
            <a:ext cx="487722" cy="48772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3FBEAAB-9769-4884-8676-D419E39A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938" y="3375399"/>
            <a:ext cx="457240" cy="4572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D8A307B-0D95-4201-8D5C-52CF5B15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892" y="3393334"/>
            <a:ext cx="451143" cy="45724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93B03028-7556-465F-A52A-E0A02C46C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60" y="3366254"/>
            <a:ext cx="469433" cy="475529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5681973-6F20-4DE3-BC4A-9AD1A38BE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171" y="3384865"/>
            <a:ext cx="475529" cy="469433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7245480-2202-4F52-A827-4908C4DF2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8218" y="3368995"/>
            <a:ext cx="469433" cy="46943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93C6920-29B1-4A65-BBE2-3AF84187D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505" y="3384865"/>
            <a:ext cx="457240" cy="475529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6B49672B-7924-437C-B7D2-9FA28BB6E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2503" y="3380920"/>
            <a:ext cx="481626" cy="47552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0BC462A-4013-45B4-8D06-D3AB74FEB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5213" y="3366521"/>
            <a:ext cx="475529" cy="469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C514A9D6-4D42-4A6E-A5BC-3847E3756E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4019" y="3384543"/>
            <a:ext cx="469433" cy="4572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1E8EF3E4-D00E-4AD1-9D23-FA8CD1666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2258" y="3384543"/>
            <a:ext cx="469433" cy="48162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F193083-9795-44ED-A49F-F39B67FCA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1182" y="3389115"/>
            <a:ext cx="463336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Definitions and 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block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會再翻成英文</a:t>
            </a:r>
            <a:r>
              <a:rPr lang="en-US" altLang="zh-TW" dirty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r>
              <a:rPr lang="zh-TW" altLang="en-US" dirty="0"/>
              <a:t>複雜系統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Another rewrite system of Mission/Space framework.</a:t>
            </a:r>
          </a:p>
          <a:p>
            <a:r>
              <a:rPr lang="en-US" altLang="zh-TW" dirty="0"/>
              <a:t>Generate the </a:t>
            </a:r>
            <a:r>
              <a:rPr lang="en-US" altLang="zh-TW" b="1" dirty="0">
                <a:solidFill>
                  <a:srgbClr val="FFC000"/>
                </a:solidFill>
              </a:rPr>
              <a:t>Space</a:t>
            </a:r>
            <a:r>
              <a:rPr lang="en-US" altLang="zh-TW" dirty="0"/>
              <a:t> from </a:t>
            </a:r>
            <a:r>
              <a:rPr lang="en-US" altLang="zh-TW" b="1" dirty="0">
                <a:solidFill>
                  <a:srgbClr val="FFC000"/>
                </a:solidFill>
              </a:rPr>
              <a:t>Mission Grammars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676292"/>
            <a:ext cx="3201772" cy="1291804"/>
          </a:xfrm>
          <a:prstGeom prst="roundRect">
            <a:avLst>
              <a:gd name="adj" fmla="val 3690"/>
            </a:avLst>
          </a:prstGeom>
        </p:spPr>
      </p:pic>
      <p:grpSp>
        <p:nvGrpSpPr>
          <p:cNvPr id="26" name="群組 25"/>
          <p:cNvGrpSpPr/>
          <p:nvPr/>
        </p:nvGrpSpPr>
        <p:grpSpPr>
          <a:xfrm>
            <a:off x="5327732" y="2712720"/>
            <a:ext cx="5939825" cy="3230880"/>
            <a:chOff x="5327731" y="2651760"/>
            <a:chExt cx="5939825" cy="323088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145" t="9279" b="1967"/>
            <a:stretch/>
          </p:blipFill>
          <p:spPr>
            <a:xfrm>
              <a:off x="5327731" y="2651760"/>
              <a:ext cx="5939825" cy="3230880"/>
            </a:xfrm>
            <a:prstGeom prst="roundRect">
              <a:avLst>
                <a:gd name="adj" fmla="val 1101"/>
              </a:avLst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76319" y="4461293"/>
              <a:ext cx="320641" cy="345956"/>
            </a:xfrm>
            <a:prstGeom prst="rect">
              <a:avLst/>
            </a:prstGeom>
            <a:solidFill>
              <a:srgbClr val="4A9C3C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5350" y="4461293"/>
              <a:ext cx="320641" cy="345956"/>
            </a:xfrm>
            <a:prstGeom prst="rect">
              <a:avLst/>
            </a:prstGeom>
            <a:solidFill>
              <a:srgbClr val="89451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034381" y="4461293"/>
              <a:ext cx="320641" cy="345956"/>
            </a:xfrm>
            <a:prstGeom prst="rect">
              <a:avLst/>
            </a:prstGeom>
            <a:solidFill>
              <a:srgbClr val="FF8C0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7535" y="3375473"/>
              <a:ext cx="1242038" cy="885761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36892" y="3690124"/>
              <a:ext cx="320641" cy="345956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022" y="3314304"/>
              <a:ext cx="320641" cy="345956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94516" y="364463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go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2601" y="3639431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boss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22016" y="4416409"/>
              <a:ext cx="425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en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633119" y="4487801"/>
              <a:ext cx="455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lock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44942" y="4484269"/>
              <a:ext cx="502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shop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14036" y="332347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err="1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srt</a:t>
              </a:r>
              <a:endParaRPr lang="zh-TW" altLang="en-US" sz="14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</p:grpSp>
      <p:sp>
        <p:nvSpPr>
          <p:cNvPr id="27" name="Right Arrow 77"/>
          <p:cNvSpPr/>
          <p:nvPr/>
        </p:nvSpPr>
        <p:spPr>
          <a:xfrm>
            <a:off x="4308688" y="4003068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having transferred into space, the </a:t>
            </a:r>
            <a:r>
              <a:rPr lang="en-US" altLang="zh-TW" b="1" dirty="0">
                <a:solidFill>
                  <a:srgbClr val="FFC000"/>
                </a:solidFill>
              </a:rPr>
              <a:t>remaining connections</a:t>
            </a:r>
            <a:r>
              <a:rPr lang="en-US" altLang="zh-TW" dirty="0"/>
              <a:t> have to fit the completed space.</a:t>
            </a:r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close 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Collision issue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3914413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3" y="2481944"/>
            <a:ext cx="5778849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8" y="2618071"/>
            <a:ext cx="5457139" cy="2581575"/>
          </a:xfrm>
          <a:prstGeom prst="roundRect">
            <a:avLst>
              <a:gd name="adj" fmla="val 1649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60" y="2609511"/>
            <a:ext cx="3924413" cy="25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Gene</a:t>
                      </a:r>
                      <a:r>
                        <a:rPr lang="en-US" altLang="zh-TW" sz="2000" baseline="0" dirty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Neglected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/>
              <a:t>Intercept</a:t>
            </a:r>
          </a:p>
          <a:p>
            <a:pPr lvl="1"/>
            <a:r>
              <a:rPr lang="en-US" altLang="zh-TW" dirty="0"/>
              <a:t>Patrol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/>
              <a:t>Support</a:t>
            </a:r>
          </a:p>
          <a:p>
            <a:pPr lvl="1"/>
            <a:r>
              <a:rPr lang="en-US" altLang="zh-TW" dirty="0"/>
              <a:t>Cover</a:t>
            </a:r>
          </a:p>
          <a:p>
            <a:pPr lvl="1"/>
            <a:r>
              <a:rPr lang="en-US" altLang="zh-TW" dirty="0"/>
              <a:t>Trap</a:t>
            </a:r>
          </a:p>
          <a:p>
            <a:pPr lvl="1"/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A-Star 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/>
                </a:solidFill>
              </a:rPr>
              <a:t>委託廣柏整理清單</a:t>
            </a: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=0.1000</m:t>
                    </m:r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4472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010601" y="1409699"/>
            <a:ext cx="4153928" cy="3191026"/>
            <a:chOff x="1288359" y="1661159"/>
            <a:chExt cx="5252033" cy="4291965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 rotWithShape="1">
            <a:blip r:embed="rId3"/>
            <a:srcRect l="3712" t="5336" r="44241"/>
            <a:stretch/>
          </p:blipFill>
          <p:spPr>
            <a:xfrm>
              <a:off x="1288359" y="1661159"/>
              <a:ext cx="5252033" cy="4291965"/>
            </a:xfrm>
            <a:prstGeom prst="roundRect">
              <a:avLst>
                <a:gd name="adj" fmla="val 911"/>
              </a:avLst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CC5350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lang="zh-TW" altLang="en-US" sz="2800" b="1" dirty="0">
                    <a:solidFill>
                      <a:srgbClr val="CC5350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5E92C5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2800" b="1" dirty="0">
                    <a:solidFill>
                      <a:srgbClr val="5E92C5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blipFill>
                  <a:blip r:embed="rId5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89" y="5161364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TW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rgbClr val="00B050"/>
                    </a:solidFill>
                  </a:rPr>
                  <a:t>000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  <a:blipFill>
                <a:blip r:embed="rId7"/>
                <a:stretch>
                  <a:fillRect t="-9836" r="-442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8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0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one </a:t>
                </a: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en-US" altLang="zh-TW" dirty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由於房與房之間的牆壁阻隔，使得敵人能夠埋伏於入口附近之死角處，出奇不意地對玩家展開攻擊。為了體現出這種現象，我們將敵人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en-US" altLang="zh-TW" dirty="0"/>
              <a:t> 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</a:t>
            </a:r>
            <a:r>
              <a:rPr lang="en-US" altLang="zh-TW" baseline="30000" dirty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</a:t>
            </a:r>
            <a:r>
              <a:rPr lang="en-US" altLang="zh-TW" baseline="30000" dirty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8</a:t>
            </a:r>
            <a:r>
              <a:rPr lang="en-US" altLang="zh-TW" baseline="30000" dirty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9</a:t>
            </a:r>
            <a:r>
              <a:rPr lang="en-US" altLang="zh-TW" baseline="30000" dirty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7323136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481944"/>
            <a:ext cx="240662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6131"/>
          <a:stretch/>
        </p:blipFill>
        <p:spPr>
          <a:xfrm>
            <a:off x="8739912" y="2584808"/>
            <a:ext cx="2137711" cy="2654625"/>
          </a:xfrm>
          <a:prstGeom prst="roundRect">
            <a:avLst>
              <a:gd name="adj" fmla="val 1610"/>
            </a:avLst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Raw data: </a:t>
            </a:r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Calculate the sum of the fitness score each chromosome.</a:t>
            </a:r>
          </a:p>
          <a:p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Store the </a:t>
            </a:r>
            <a:r>
              <a:rPr lang="en-US" altLang="zh-TW" b="1" dirty="0">
                <a:solidFill>
                  <a:srgbClr val="FFC000"/>
                </a:solidFill>
              </a:rPr>
              <a:t>positions</a:t>
            </a:r>
            <a:r>
              <a:rPr lang="en-US" altLang="zh-TW" dirty="0"/>
              <a:t> and their </a:t>
            </a:r>
            <a:r>
              <a:rPr lang="en-US" altLang="zh-TW" b="1" dirty="0">
                <a:solidFill>
                  <a:srgbClr val="FFC000"/>
                </a:solidFill>
              </a:rPr>
              <a:t>gene types</a:t>
            </a:r>
            <a:r>
              <a:rPr lang="en-US" altLang="zh-TW" dirty="0"/>
              <a:t> each chromosome (individual).</a:t>
            </a:r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10370</TotalTime>
  <Words>4410</Words>
  <Application>Microsoft Office PowerPoint</Application>
  <PresentationFormat>寬螢幕</PresentationFormat>
  <Paragraphs>1192</Paragraphs>
  <Slides>83</Slides>
  <Notes>1</Notes>
  <HiddenSlides>7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8" baseType="lpstr">
      <vt:lpstr>Adobe Arabic</vt:lpstr>
      <vt:lpstr>Adobe Garamond Pro Bold</vt:lpstr>
      <vt:lpstr>微軟正黑體</vt:lpstr>
      <vt:lpstr>新細明體</vt:lpstr>
      <vt:lpstr>Arial</vt:lpstr>
      <vt:lpstr>Book Antiqua</vt:lpstr>
      <vt:lpstr>Calibri</vt:lpstr>
      <vt:lpstr>Calisto MT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Pseudocode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Algorithm flow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Salmon</cp:lastModifiedBy>
  <cp:revision>360</cp:revision>
  <dcterms:created xsi:type="dcterms:W3CDTF">2017-06-15T05:52:41Z</dcterms:created>
  <dcterms:modified xsi:type="dcterms:W3CDTF">2017-07-11T05:15:52Z</dcterms:modified>
</cp:coreProperties>
</file>